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0" r:id="rId1"/>
  </p:sldMasterIdLst>
  <p:notesMasterIdLst>
    <p:notesMasterId r:id="rId65"/>
  </p:notesMasterIdLst>
  <p:handoutMasterIdLst>
    <p:handoutMasterId r:id="rId66"/>
  </p:handoutMasterIdLst>
  <p:sldIdLst>
    <p:sldId id="259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12192000" cy="6858000"/>
  <p:notesSz cx="6858000" cy="9144000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D2FD8D"/>
    <a:srgbClr val="A4FD03"/>
    <a:srgbClr val="3333FF"/>
    <a:srgbClr val="AFAFFF"/>
    <a:srgbClr val="0033CC"/>
    <a:srgbClr val="0000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227" autoAdjust="0"/>
    <p:restoredTop sz="87002" autoAdjust="0"/>
  </p:normalViewPr>
  <p:slideViewPr>
    <p:cSldViewPr>
      <p:cViewPr varScale="1">
        <p:scale>
          <a:sx n="99" d="100"/>
          <a:sy n="99" d="100"/>
        </p:scale>
        <p:origin x="1536" y="72"/>
      </p:cViewPr>
      <p:guideLst>
        <p:guide orient="horz" pos="2160"/>
        <p:guide pos="2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40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6F28F61-97FE-4B0B-9938-470E9E24C3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6065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41676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</a:rPr>
              <a:t>Lambda thread expression in Java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QuickSort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Divide and conquer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F28F61-97FE-4B0B-9938-470E9E24C3A8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9611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F28F61-97FE-4B0B-9938-470E9E24C3A8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2315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Divide and conquer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F28F61-97FE-4B0B-9938-470E9E24C3A8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5601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Work-stealing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F28F61-97FE-4B0B-9938-470E9E24C3A8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9455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57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D21303_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6524725"/>
            <a:ext cx="886248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3466"/>
            <a:ext cx="1678517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0346459" y="6483350"/>
            <a:ext cx="2256367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zh-TW" altLang="en-US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國立台灣大學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zh-TW" altLang="en-US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資訊工程學系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9624DE5-1F45-4EFD-A402-47633E565A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14016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420C1-AED1-4BE4-B2EC-DD8A7B43BF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909649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4017" y="3"/>
            <a:ext cx="2743200" cy="60102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4417" y="3"/>
            <a:ext cx="8026400" cy="60102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6095A-61EB-4EA6-A17E-97FC3EA400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41233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264584" y="2960688"/>
            <a:ext cx="114808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200" y="6613526"/>
            <a:ext cx="27302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84" y="4157663"/>
            <a:ext cx="2749549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951" y="4006850"/>
            <a:ext cx="3115733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21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592417" y="6524625"/>
            <a:ext cx="3860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08168" y="6524625"/>
            <a:ext cx="2844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9B0A6-A5B9-4F19-A482-C4080EE7DA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341512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9FA5D-3C99-458A-B5CE-1A20B0004D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211194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67835" y="1484313"/>
            <a:ext cx="5171017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2052" y="1484313"/>
            <a:ext cx="517313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C842E-8AC1-4897-A77D-317734F4B8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33339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4360E-E91E-4644-9362-F348235B67B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964449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56EE8-6D9C-4C63-81CD-2510EDDF17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862661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DE500-F4A3-43BD-8325-8769892E53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560394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85E0E-9478-4EF8-A008-0DC72EAD46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581380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19626-7FCA-4259-9FC2-BD3FE3483E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96341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0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835" y="1484313"/>
            <a:ext cx="10547351" cy="4525962"/>
          </a:xfrm>
          <a:prstGeom prst="rect">
            <a:avLst/>
          </a:prstGeom>
          <a:solidFill>
            <a:srgbClr val="D7D7FF">
              <a:alpha val="5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1767" y="650875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2417" y="65246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08168" y="65246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7051B7D-0CED-42D3-83A2-FB443CE9D47D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1" name="Picture 7" descr="BD21303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82" y="6588128"/>
            <a:ext cx="9121829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4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381750"/>
            <a:ext cx="104563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10848528" y="6541135"/>
            <a:ext cx="1871133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9pPr>
          </a:lstStyle>
          <a:p>
            <a:pPr algn="just"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altLang="zh-TW" sz="1600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  </a:t>
            </a:r>
            <a:r>
              <a:rPr lang="zh-TW" altLang="en-US" sz="1600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資工系網媒所</a:t>
            </a:r>
          </a:p>
          <a:p>
            <a:pPr algn="just"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zh-TW" altLang="en-US" sz="1600" b="1" dirty="0">
                <a:solidFill>
                  <a:srgbClr val="FE0E02"/>
                </a:solidFill>
                <a:latin typeface="Arial" pitchFamily="34" charset="0"/>
                <a:ea typeface="全真中隸書" pitchFamily="49" charset="-120"/>
              </a:rPr>
              <a:t>  </a:t>
            </a:r>
            <a:r>
              <a:rPr lang="en-US" altLang="zh-TW" sz="1600" b="1" dirty="0">
                <a:solidFill>
                  <a:srgbClr val="FE0E02"/>
                </a:solidFill>
                <a:latin typeface="Arial" pitchFamily="34" charset="0"/>
                <a:ea typeface="全真中隸書" pitchFamily="49" charset="-120"/>
              </a:rPr>
              <a:t>NEWS</a:t>
            </a:r>
            <a:r>
              <a:rPr lang="zh-TW" altLang="en-US" sz="1600" b="1" dirty="0">
                <a:solidFill>
                  <a:srgbClr val="FE0E02"/>
                </a:solidFill>
                <a:latin typeface="Arial" pitchFamily="34" charset="0"/>
                <a:ea typeface="全真中隸書" pitchFamily="49" charset="-120"/>
              </a:rPr>
              <a:t>實驗室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2" r:id="rId12"/>
  </p:sldLayoutIdLst>
  <p:transition spd="slow">
    <p:wip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20"/>
        </a:buBlip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Chapter 4:  Threads &amp; Concurrency </a:t>
            </a:r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26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095" y="1391849"/>
            <a:ext cx="8215436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9514E06-3845-4256-BD9C-F337E067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58AB8F-ED71-4CF7-AF5C-26D6C676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0"/>
            <a:ext cx="10972800" cy="1143000"/>
          </a:xfrm>
        </p:spPr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D40525B-FF59-4051-88A6-827F99AE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9C6A32-FFF1-4900-A556-0F1C6844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D86A3335-F38D-4673-8422-204E33883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664" y="1688551"/>
            <a:ext cx="6264696" cy="42484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17" y="1892991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512" y="1106489"/>
            <a:ext cx="9073008" cy="5130823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sz="2000" i="1" dirty="0">
                <a:cs typeface="ＭＳ Ｐゴシック" charset="-128"/>
              </a:rPr>
              <a:t>S</a:t>
            </a:r>
            <a:r>
              <a:rPr lang="en-US" altLang="en-US" sz="2000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As </a:t>
            </a: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approaches infinity, speedup approaches 1 / </a:t>
            </a:r>
            <a:r>
              <a:rPr lang="en-US" altLang="en-US" sz="2000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sz="2000" b="1" dirty="0">
                <a:cs typeface="ＭＳ Ｐゴシック" charset="-128"/>
              </a:rPr>
            </a:br>
            <a:r>
              <a:rPr lang="en-US" altLang="en-US" sz="2000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6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733087"/>
            <a:ext cx="4547184" cy="16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89F7C5E-AA47-4591-B31E-FF4D144A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FBB707-B404-45EC-AE37-ABC8871F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17574"/>
            <a:ext cx="7957062" cy="550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660CEB4-D434-4982-84FA-1C000D19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285092-F78B-4E73-BFF8-AA1BF4AB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8231" y="271463"/>
            <a:ext cx="90155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424" y="1364096"/>
            <a:ext cx="10547351" cy="4945223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sz="2400" dirty="0"/>
              <a:t>- management done by user-level threads library</a:t>
            </a:r>
          </a:p>
          <a:p>
            <a:r>
              <a:rPr lang="en-US" altLang="en-US" sz="2400" dirty="0"/>
              <a:t>Three primary thread libraries:</a:t>
            </a:r>
          </a:p>
          <a:p>
            <a:pPr lvl="1"/>
            <a:r>
              <a:rPr lang="en-US" altLang="en-US" sz="2000" dirty="0"/>
              <a:t> POSIX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/>
              <a:t> Windows threads</a:t>
            </a:r>
          </a:p>
          <a:p>
            <a:pPr lvl="1"/>
            <a:r>
              <a:rPr lang="en-US" altLang="en-US" sz="2000" dirty="0"/>
              <a:t> Java threads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sz="2400" dirty="0"/>
              <a:t>- Supported by the Kernel</a:t>
            </a:r>
          </a:p>
          <a:p>
            <a:r>
              <a:rPr lang="en-US" altLang="en-US" sz="2400" dirty="0"/>
              <a:t>Examples – virtually all general -purpose operating systems, including:</a:t>
            </a:r>
          </a:p>
          <a:p>
            <a:pPr lvl="1"/>
            <a:r>
              <a:rPr lang="en-US" altLang="en-US" sz="2000" dirty="0"/>
              <a:t>Windows </a:t>
            </a:r>
          </a:p>
          <a:p>
            <a:pPr lvl="1"/>
            <a:r>
              <a:rPr lang="en-US" altLang="en-US" sz="2000" dirty="0"/>
              <a:t>Linux</a:t>
            </a:r>
          </a:p>
          <a:p>
            <a:pPr lvl="1"/>
            <a:r>
              <a:rPr lang="en-US" altLang="en-US" sz="2000" dirty="0"/>
              <a:t>Mac OS X</a:t>
            </a:r>
          </a:p>
          <a:p>
            <a:pPr lvl="1"/>
            <a:r>
              <a:rPr lang="en-US" altLang="en-US" sz="2000" dirty="0"/>
              <a:t>iOS</a:t>
            </a:r>
          </a:p>
          <a:p>
            <a:pPr lvl="1"/>
            <a:r>
              <a:rPr lang="en-US" altLang="en-US" sz="2000" dirty="0"/>
              <a:t>Android</a:t>
            </a:r>
          </a:p>
          <a:p>
            <a:pPr lvl="1"/>
            <a:endParaRPr lang="en-US" altLang="en-US" sz="20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2C0DD15-80BC-4DE1-AC0D-91FAB41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E2417FE-F0AF-493A-AF68-0C33BF0F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65044E4-D412-4F06-8B52-7FB06BB7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94BA6B-2F60-4A30-942C-216D0D7E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31B7B4D6-F978-4B8F-985F-18487A2C3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4" y="1772816"/>
            <a:ext cx="5112568" cy="29523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163B50F-BEC8-40C9-A6DE-41670590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BBD962-C9F3-49D7-A620-99657D0D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1444" y="1556792"/>
            <a:ext cx="10117124" cy="4824536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BE8C35E-CACD-4134-A5AB-4CB7DEE0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D630E9-6962-4454-A070-E58496EC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19F04CE6-7B6A-4D83-B47E-053F9CE12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104" y="4005064"/>
            <a:ext cx="4176464" cy="23762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31" y="4134371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9496" y="1268760"/>
            <a:ext cx="9433048" cy="5003823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106F22C-93C4-4F42-955A-43D5B7F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50080C-BA53-466E-B96F-B32FAC51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BDDEB119-A564-4C92-AFA4-722BF6F11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048" y="3608287"/>
            <a:ext cx="4176464" cy="24482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84" y="3752303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5440" y="1221372"/>
            <a:ext cx="10369152" cy="4943932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04698E6-A33D-4D7B-9A59-049646E8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8DAA32-317A-451A-A2E6-431E1157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E811430A-4C86-442D-BA3B-6689866FE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541" y="3717032"/>
            <a:ext cx="4297051" cy="24482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5" y="3849588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63078" y="1407211"/>
            <a:ext cx="5265844" cy="4525962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Multicore Programming</a:t>
            </a:r>
          </a:p>
          <a:p>
            <a:r>
              <a:rPr lang="en-US" altLang="en-US" dirty="0"/>
              <a:t>Multithreading Models</a:t>
            </a:r>
          </a:p>
          <a:p>
            <a:r>
              <a:rPr lang="en-US" altLang="en-US" dirty="0"/>
              <a:t>Thread Libraries</a:t>
            </a:r>
          </a:p>
          <a:p>
            <a:r>
              <a:rPr lang="en-US" altLang="en-US" dirty="0"/>
              <a:t>Implicit Threading</a:t>
            </a:r>
          </a:p>
          <a:p>
            <a:r>
              <a:rPr lang="en-US" altLang="en-US" dirty="0"/>
              <a:t>Threading Issues</a:t>
            </a:r>
          </a:p>
          <a:p>
            <a:r>
              <a:rPr lang="en-US" altLang="en-US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D82ECEE-47A6-4797-AF65-04EFBBB8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9B371F-6255-4FD3-A717-529EB769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1504" y="1155701"/>
            <a:ext cx="9073008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1E8C610-768E-4D0F-A6A8-8527A432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EB3A67-0D01-4C95-9FB9-7A9F66AC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02E79B65-024E-488C-8021-D3DC81598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736" y="2697988"/>
            <a:ext cx="4680520" cy="29138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212976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4EC0E7F-476C-4CB7-9D46-0B76439E09C5}"/>
              </a:ext>
            </a:extLst>
          </p:cNvPr>
          <p:cNvSpPr txBox="1"/>
          <p:nvPr/>
        </p:nvSpPr>
        <p:spPr>
          <a:xfrm>
            <a:off x="4632713" y="28011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Eg:Non-real-time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2E2620-73EE-4907-B762-EC5AD470A219}"/>
              </a:ext>
            </a:extLst>
          </p:cNvPr>
          <p:cNvSpPr txBox="1"/>
          <p:nvPr/>
        </p:nvSpPr>
        <p:spPr>
          <a:xfrm>
            <a:off x="6659188" y="280827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Eg:Real-time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4AC46B6-EC92-4F7F-A47B-79070C9C8C2D}"/>
              </a:ext>
            </a:extLst>
          </p:cNvPr>
          <p:cNvCxnSpPr/>
          <p:nvPr/>
        </p:nvCxnSpPr>
        <p:spPr bwMode="auto">
          <a:xfrm>
            <a:off x="6744072" y="2204864"/>
            <a:ext cx="0" cy="3960440"/>
          </a:xfrm>
          <a:prstGeom prst="line">
            <a:avLst/>
          </a:prstGeom>
          <a:solidFill>
            <a:srgbClr val="B2B2B2"/>
          </a:solidFill>
          <a:ln w="349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443" y="1233489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3CD2342-B7E1-4993-B8DD-D713E15F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9B3C99-5164-4E50-8B5E-CC015BF1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4750" y="1556792"/>
            <a:ext cx="972250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FE71B9F-5B2A-43B3-B51B-70A5DE24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EC42DA-34F9-41FE-AA9D-E1D99B90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4" y="270757"/>
            <a:ext cx="5879976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2BF0D8C-74E0-494B-8100-98E64454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13C397-088E-4969-9176-E6874CB2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pic>
        <p:nvPicPr>
          <p:cNvPr id="6" name="Picture 5" descr="Screen Shot 2012-12-04 at 11.21.10 AM.png">
            <a:extLst>
              <a:ext uri="{FF2B5EF4-FFF2-40B4-BE49-F238E27FC236}">
                <a16:creationId xmlns:a16="http://schemas.microsoft.com/office/drawing/2014/main" id="{3DE6FE11-894A-4D89-9697-19B6B9F4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980881"/>
            <a:ext cx="5447928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80881"/>
            <a:ext cx="612068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C9ABF4C-6850-4C6F-88E2-90C8C759E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160" y="246069"/>
            <a:ext cx="424847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en-US" kern="0" dirty="0"/>
              <a:t>Forking</a:t>
            </a: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B723E8E-882E-4746-9E29-1C1D30CF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BCEEF6-6C58-4007-834C-E55E86AE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216" y="332656"/>
            <a:ext cx="9573568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91" y="1764432"/>
            <a:ext cx="4807617" cy="166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975BD69-DBDD-43E3-A411-0681C3C5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9809CF-6DA5-43F2-B536-6AA92697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333375"/>
            <a:ext cx="984128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094B10E-45AC-4007-A5B9-2D534B56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083835-E5F7-4555-BE65-E02CFD61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868"/>
            <a:ext cx="12072664" cy="576262"/>
          </a:xfrm>
        </p:spPr>
        <p:txBody>
          <a:bodyPr/>
          <a:lstStyle/>
          <a:p>
            <a:r>
              <a:rPr lang="en-US" altLang="en-US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8621A8E-71A9-4F47-8634-9648E140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4E1449-4B58-4AE5-BD7A-FD7C26CB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31901"/>
            <a:ext cx="8229600" cy="507742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4293096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87AF495-D905-41F6-B834-18340C1B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5A5C64-4A37-4FD3-87E5-470AF2D9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414" y="1062039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347503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76" y="4650572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307B708-C243-45B6-92E1-886861C7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731512-0F15-4EB8-9A3D-85109D5C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257" y="1268760"/>
            <a:ext cx="10081120" cy="4787799"/>
          </a:xfrm>
        </p:spPr>
        <p:txBody>
          <a:bodyPr/>
          <a:lstStyle/>
          <a:p>
            <a:r>
              <a:rPr lang="en-US" altLang="en-US" dirty="0"/>
              <a:t>Identify the basic components of a thread, and contrast threads and processes</a:t>
            </a:r>
          </a:p>
          <a:p>
            <a:r>
              <a:rPr lang="en-US" altLang="en-US" dirty="0"/>
              <a:t>Describe the benefits and challenges of designing multithreaded applications</a:t>
            </a:r>
          </a:p>
          <a:p>
            <a:r>
              <a:rPr lang="en-US" altLang="en-US" dirty="0"/>
              <a:t>Illustrate different approaches to implicit threading including thread pools, fork-join, and Grand Central Dispatch</a:t>
            </a:r>
          </a:p>
          <a:p>
            <a:r>
              <a:rPr lang="en-US" altLang="en-US" dirty="0"/>
              <a:t>Describe how the Windows and Linux operating systems represent threads</a:t>
            </a:r>
          </a:p>
          <a:p>
            <a:r>
              <a:rPr lang="en-US" altLang="en-US" dirty="0"/>
              <a:t>Design multithreaded applications using the </a:t>
            </a:r>
            <a:r>
              <a:rPr lang="en-US" altLang="en-US" dirty="0" err="1"/>
              <a:t>Pthreads</a:t>
            </a:r>
            <a:r>
              <a:rPr lang="en-US" altLang="en-US" dirty="0"/>
              <a:t>, Java, and Windows threading APIs</a:t>
            </a:r>
          </a:p>
          <a:p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9A816A5-F427-44B5-968E-01B8CCA1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BC834E-3449-4FEE-85C4-66040C3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573337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109A6AF-4B34-4C9D-9C82-3521198C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B835F-2BB1-4BF6-A562-8E2DA80B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17" y="1412776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24D8F50-DE44-4B8E-9A00-6E1F0197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527F1D-E949-4C0D-87C5-AA294DFA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F140FB3-6FCE-4398-B790-3F5BC483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A79C2F-6ACF-4A6C-84DF-D57573C6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408" y="1268760"/>
            <a:ext cx="10657184" cy="485980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2C48E3D-0718-4D50-A4D9-6DD95EC6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F71C56-B67D-4833-969C-13A4778C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32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1384" y="1081089"/>
            <a:ext cx="11161240" cy="5012207"/>
          </a:xfrm>
        </p:spPr>
        <p:txBody>
          <a:bodyPr/>
          <a:lstStyle/>
          <a:p>
            <a:r>
              <a:rPr lang="en-US" altLang="en-US" sz="2400" dirty="0"/>
              <a:t>Create a number of threads in a pool where they await work</a:t>
            </a:r>
          </a:p>
          <a:p>
            <a:r>
              <a:rPr lang="en-US" altLang="en-US" sz="2400" dirty="0"/>
              <a:t>Advantages:</a:t>
            </a:r>
          </a:p>
          <a:p>
            <a:pPr lvl="1"/>
            <a:r>
              <a:rPr lang="en-US" altLang="en-US" sz="2000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sz="2000" dirty="0"/>
              <a:t>Allows the number of threads in the application(s) to be bound to the size of the pool</a:t>
            </a:r>
          </a:p>
          <a:p>
            <a:pPr lvl="1"/>
            <a:r>
              <a:rPr lang="en-US" altLang="en-US" sz="2000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sz="1800" dirty="0" err="1"/>
              <a:t>i.e.,Tasks</a:t>
            </a:r>
            <a:r>
              <a:rPr lang="en-US" altLang="en-US" sz="1800" dirty="0"/>
              <a:t> could be scheduled to run periodically</a:t>
            </a:r>
          </a:p>
          <a:p>
            <a:r>
              <a:rPr lang="en-US" altLang="en-US" sz="2400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68" y="4380213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B0DA085-D7BB-4D0A-8847-B18F8891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414CD8-8177-4568-BDCF-FCFCFDFD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33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71" y="1412776"/>
            <a:ext cx="11261857" cy="4525962"/>
          </a:xfrm>
        </p:spPr>
        <p:txBody>
          <a:bodyPr/>
          <a:lstStyle/>
          <a:p>
            <a:r>
              <a:rPr lang="en-US" altLang="en-US" dirty="0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17" y="2145460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6584880-872A-4D6B-995F-1D360681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FCB95A-FAE6-416D-AEE2-A3575274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34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0500" y="1311275"/>
            <a:ext cx="7010400" cy="4254500"/>
          </a:xfrm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D5BD4A4-C2D7-404E-9F9C-03B39666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EAB8E1-16B7-4779-B52E-6344F159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7E2E88A-38E4-468B-8E2A-41A1A580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0D202A-525E-4D8E-A583-85B5081F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62FA2655-95E7-436E-BCB4-1FFA42D7E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708920"/>
            <a:ext cx="8640959" cy="200785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9" y="283008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412776"/>
            <a:ext cx="10547351" cy="4525962"/>
          </a:xfrm>
        </p:spPr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2310507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0DA7130-AB42-43F3-9D9E-B5CC34AE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DD0035-0F77-404A-8D64-A27E581B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37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A033EB1-F69A-4AB9-8394-83D1D5B1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2D2B78-27CD-424A-9F4A-31CBAAC2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616629F2-805C-4402-A128-1CC75CA9F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736" y="1340768"/>
            <a:ext cx="4536504" cy="446449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6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71" y="1163637"/>
            <a:ext cx="10714457" cy="4530725"/>
          </a:xfrm>
        </p:spPr>
        <p:txBody>
          <a:bodyPr/>
          <a:lstStyle/>
          <a:p>
            <a:r>
              <a:rPr lang="en-US" altLang="en-US" sz="2400" dirty="0"/>
              <a:t>Most modern applications are multithreaded</a:t>
            </a:r>
          </a:p>
          <a:p>
            <a:r>
              <a:rPr lang="en-US" altLang="en-US" sz="2400" dirty="0"/>
              <a:t>Threads run within application</a:t>
            </a:r>
          </a:p>
          <a:p>
            <a:r>
              <a:rPr lang="en-US" altLang="en-US" sz="2400" dirty="0"/>
              <a:t>Multiple tasks with the application can be implemented by separate threads</a:t>
            </a:r>
          </a:p>
          <a:p>
            <a:pPr lvl="1"/>
            <a:r>
              <a:rPr lang="en-US" altLang="en-US" sz="2000" dirty="0"/>
              <a:t>Update display</a:t>
            </a:r>
          </a:p>
          <a:p>
            <a:pPr lvl="1"/>
            <a:r>
              <a:rPr lang="en-US" altLang="en-US" sz="2000" dirty="0"/>
              <a:t>Fetch data</a:t>
            </a:r>
          </a:p>
          <a:p>
            <a:pPr lvl="1"/>
            <a:r>
              <a:rPr lang="en-US" altLang="en-US" sz="2000" dirty="0"/>
              <a:t>Spell checking</a:t>
            </a:r>
          </a:p>
          <a:p>
            <a:pPr lvl="1"/>
            <a:r>
              <a:rPr lang="en-US" altLang="en-US" sz="2000" dirty="0"/>
              <a:t>Answer a network request</a:t>
            </a:r>
          </a:p>
          <a:p>
            <a:r>
              <a:rPr lang="en-US" altLang="en-US" sz="2400" dirty="0"/>
              <a:t>Process creation is heavy-weight while thread creation is light-weight</a:t>
            </a:r>
          </a:p>
          <a:p>
            <a:r>
              <a:rPr lang="en-US" altLang="en-US" sz="2400" dirty="0"/>
              <a:t>Can simplify code, increase efficiency</a:t>
            </a:r>
          </a:p>
          <a:p>
            <a:r>
              <a:rPr lang="en-US" altLang="en-US" sz="2400" dirty="0"/>
              <a:t>Kernels are generally multithreaded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8C1573D-C691-4910-848B-2D3AB98D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DFA4F8-99CE-41DD-9FE2-4B0E4F43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DDDB93E-0EBE-4F4B-8315-A26309C9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D96C3A-EF25-409A-9BC2-EBAEDBD8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43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4B5A036-80F9-40A4-A4F7-CE91F2ED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C560CF-3742-4414-82AE-99D45BF3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253" y="1189649"/>
            <a:ext cx="10153128" cy="1857375"/>
          </a:xfrm>
        </p:spPr>
        <p:txBody>
          <a:bodyPr/>
          <a:lstStyle/>
          <a:p>
            <a:r>
              <a:rPr lang="en-US" altLang="en-US" sz="2000" dirty="0"/>
              <a:t>The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sz="2000" dirty="0"/>
              <a:t> is an abstract base class</a:t>
            </a:r>
          </a:p>
          <a:p>
            <a:r>
              <a:rPr lang="en-US" altLang="en-US" sz="20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000" dirty="0"/>
              <a:t> and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000" dirty="0"/>
              <a:t> classes extend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ForkJoinTask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r>
              <a:rPr lang="en-US" altLang="en-US" sz="20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000" dirty="0"/>
              <a:t> returns a result (via the return value from the </a:t>
            </a:r>
            <a:r>
              <a:rPr lang="en-US" altLang="en-US" sz="2000" b="1" dirty="0">
                <a:latin typeface="Courier New" panose="02070309020205020404" pitchFamily="49" charset="0"/>
              </a:rPr>
              <a:t>compute() </a:t>
            </a:r>
            <a:r>
              <a:rPr lang="en-US" altLang="en-US" sz="2000" dirty="0"/>
              <a:t>method) </a:t>
            </a:r>
          </a:p>
          <a:p>
            <a:r>
              <a:rPr lang="en-US" altLang="en-US" sz="20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000" dirty="0"/>
              <a:t> does not return a result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endParaRPr lang="en-US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6804DF5-54DA-4A90-A1C5-B7202432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F6F673-F42E-4900-93ED-DEAC1F7D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A4E03654-7FBC-47AD-871A-FA0177E60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696" y="3315203"/>
            <a:ext cx="5256584" cy="285010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037" y="3514237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7368" y="1473201"/>
            <a:ext cx="6336703" cy="3997325"/>
          </a:xfrm>
        </p:spPr>
        <p:txBody>
          <a:bodyPr/>
          <a:lstStyle/>
          <a:p>
            <a:r>
              <a:rPr lang="en-US" altLang="en-US" sz="2400" dirty="0"/>
              <a:t>Set of compiler directives and an API for C, C++, FORTRAN </a:t>
            </a:r>
          </a:p>
          <a:p>
            <a:r>
              <a:rPr lang="en-US" altLang="en-US" sz="2400" dirty="0"/>
              <a:t>Provides support for parallel programming in shared-memory environments</a:t>
            </a:r>
          </a:p>
          <a:p>
            <a:r>
              <a:rPr lang="en-US" altLang="en-US" sz="2400" dirty="0"/>
              <a:t>Identifies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sz="2400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#pragma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omp</a:t>
            </a:r>
            <a:r>
              <a:rPr lang="en-US" altLang="en-US" sz="2400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480087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051D87E-603A-489B-A06F-404782BD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99968E-5265-4CBD-9124-70A988D5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42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42E4816-09C0-40CD-956F-A785BAAD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E6C743-ED7A-42D0-8859-53766E83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416" y="1413953"/>
            <a:ext cx="10513168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AA76591-A242-48BA-84CD-966A1D5A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2EF182-8FED-4D63-939F-DD7C2E99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44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7488" y="1340768"/>
            <a:ext cx="986509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58D8590-4ED7-4477-8542-8A6C594D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BAD4B5-8870-4A15-A82F-8F1B6AFF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45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521" y="1484784"/>
            <a:ext cx="9585133" cy="4525962"/>
          </a:xfrm>
        </p:spPr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68" y="3861048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F6B48D-4D8F-47FF-AAF4-7AAA430F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B76268-0B63-4779-A581-284035E9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33853"/>
            <a:ext cx="972108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Template library for designing parallel C++ programs</a:t>
            </a:r>
          </a:p>
          <a:p>
            <a:r>
              <a:rPr lang="en-US" altLang="en-US" sz="2400" dirty="0"/>
              <a:t>A serial version of a simple for loop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The same for loop written using TBB with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sz="2400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786062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36" y="4976811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C8290F0-6DA7-4597-A100-5A0B7D71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CBE447-32E8-4E00-810A-3D7D7D81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47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5763" y="1143000"/>
            <a:ext cx="851276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5E56541-721A-4295-B2F5-69B05DD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41D2CE0-6F3D-4F99-AAA9-291B3A22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48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9360" y="322263"/>
            <a:ext cx="921328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8896E61-AB35-4C0C-A1E2-405BC266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07A7F48-DFA3-4D5F-BB94-D80C6048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56EE8-6D9C-4C63-81CD-2510EDDF1754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43604B9-C1BF-44D9-ACB6-9C3D5F2A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60" y="1700809"/>
            <a:ext cx="7992888" cy="4608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844824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1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7608" y="1351902"/>
            <a:ext cx="10657184" cy="4530725"/>
          </a:xfrm>
        </p:spPr>
        <p:txBody>
          <a:bodyPr/>
          <a:lstStyle/>
          <a:p>
            <a:r>
              <a:rPr lang="en-US" altLang="en-US" dirty="0"/>
              <a:t>Does </a:t>
            </a:r>
            <a:r>
              <a:rPr lang="en-US" altLang="en-US" b="1" dirty="0">
                <a:latin typeface="Courier New" panose="02070309020205020404" pitchFamily="49" charset="0"/>
              </a:rPr>
              <a:t>fork()</a:t>
            </a:r>
            <a:r>
              <a:rPr lang="en-US" altLang="en-US" dirty="0"/>
              <a:t>duplicate only the calling thread or all threads?</a:t>
            </a:r>
          </a:p>
          <a:p>
            <a:pPr lvl="1"/>
            <a:r>
              <a:rPr lang="en-US" altLang="en-US" dirty="0"/>
              <a:t>Some </a:t>
            </a:r>
            <a:r>
              <a:rPr lang="en-US" altLang="en-US" dirty="0" err="1"/>
              <a:t>UNIXes</a:t>
            </a:r>
            <a:r>
              <a:rPr lang="en-US" altLang="en-US" dirty="0"/>
              <a:t> have two versions of fork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exec() </a:t>
            </a:r>
            <a:r>
              <a:rPr lang="en-US" altLang="en-US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68C9C25-E6A7-4170-A3A8-99D3189E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DF4D99-8206-4176-B080-416DC107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49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2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3352" y="1164839"/>
            <a:ext cx="11593287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D10E93E-0D36-4031-80CE-1701E7DE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87FC72C-9849-464C-B3FF-56D62D0F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50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2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86271" y="1268760"/>
            <a:ext cx="9419457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CE72D71-A50E-4909-8DEF-3628969A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18A92E-292A-42EA-AB54-ED4F6364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51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5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7368" y="1340768"/>
            <a:ext cx="7464920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060848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3B55EF9-0B55-47B4-B569-794C327C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F0081E-58F6-44B1-98C1-DD3CC65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52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5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560" y="1180615"/>
            <a:ext cx="7920880" cy="4962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sz="1800" dirty="0"/>
              <a:t>Cancellation only occurs when thread reaches 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sz="1600" dirty="0"/>
              <a:t>i.e., </a:t>
            </a:r>
            <a:r>
              <a:rPr lang="en-US" altLang="en-US" sz="1600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sz="1600" dirty="0"/>
              <a:t>Then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sz="1600" dirty="0"/>
              <a:t>is invoked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132856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F386BC7-8FBE-409A-B181-A2A2BBB9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D29634-CD82-4B7B-BB53-7BF757D1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53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5" y="1484312"/>
            <a:ext cx="10547351" cy="4825007"/>
          </a:xfrm>
        </p:spPr>
        <p:txBody>
          <a:bodyPr/>
          <a:lstStyle/>
          <a:p>
            <a:r>
              <a:rPr lang="en-US" altLang="en-US" sz="2400" dirty="0"/>
              <a:t>Deferred cancellation uses the </a:t>
            </a:r>
            <a:r>
              <a:rPr lang="en-US" altLang="en-US" sz="2400" b="1" dirty="0">
                <a:latin typeface="Courier New" panose="02070309020205020404" pitchFamily="49" charset="0"/>
              </a:rPr>
              <a:t>interrupt()</a:t>
            </a:r>
            <a:r>
              <a:rPr lang="en-US" altLang="en-US" sz="2400" dirty="0"/>
              <a:t> method, which sets the interrupted status of a thread. 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21" y="2527300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10" y="5008909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1E43C46-71FE-4BCF-85C7-D7226ACA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399EFC-A4A2-4815-AFF1-04983318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54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1464" y="1340768"/>
            <a:ext cx="9649072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D7CB72-96A9-4C9C-9030-BD4708F4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0F5583-7C72-4B07-8903-8147442A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55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4464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8989" y="1375408"/>
            <a:ext cx="8208912" cy="4248472"/>
          </a:xfrm>
        </p:spPr>
        <p:txBody>
          <a:bodyPr/>
          <a:lstStyle/>
          <a:p>
            <a:r>
              <a:rPr lang="en-US" altLang="en-US" sz="2000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sz="2000" dirty="0"/>
              <a:t>Typically use an intermediate data structure between user and kernel threads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1800" dirty="0"/>
              <a:t>Appears to be a </a:t>
            </a:r>
            <a:r>
              <a:rPr lang="en-US" altLang="en-US" sz="1800" dirty="0">
                <a:solidFill>
                  <a:srgbClr val="FF0000"/>
                </a:solidFill>
              </a:rPr>
              <a:t>virtual processor </a:t>
            </a:r>
            <a:r>
              <a:rPr lang="en-US" altLang="en-US" sz="1800" dirty="0"/>
              <a:t>on which process can schedule user thread to run</a:t>
            </a:r>
          </a:p>
          <a:p>
            <a:pPr lvl="1"/>
            <a:r>
              <a:rPr lang="en-US" altLang="en-US" sz="1800" dirty="0"/>
              <a:t>Each LWP attached to kernel thread</a:t>
            </a:r>
          </a:p>
          <a:p>
            <a:pPr lvl="1"/>
            <a:r>
              <a:rPr lang="en-US" altLang="en-US" sz="1800" dirty="0"/>
              <a:t>How many LWPs to create?</a:t>
            </a:r>
          </a:p>
          <a:p>
            <a:r>
              <a:rPr lang="en-US" altLang="en-US" sz="2000" dirty="0"/>
              <a:t>Scheduler activations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- a communication mechanism from the kernel to 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in the thread library</a:t>
            </a:r>
          </a:p>
          <a:p>
            <a:r>
              <a:rPr lang="en-US" altLang="en-US" sz="2000" dirty="0"/>
              <a:t>This communication allows an application to maintain the correct number kernel threads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97B3830-A6A6-439E-BB9A-C076367E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F2B5C0-1B69-4D05-8B84-72ABAB49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56</a:t>
            </a:fld>
            <a:endParaRPr lang="en-US" altLang="zh-TW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7A49F90A-0161-4582-B32C-91B6AC6EE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289" y="2188343"/>
            <a:ext cx="2706327" cy="26088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49526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330450" y="1233489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116A6BF-6E64-4E14-A994-8D725BD3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91DE2D-972C-4105-9318-F169C3E9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8DE500-F4A3-43BD-8325-8769892E53E7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1464" y="1130301"/>
            <a:ext cx="10081120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D5CD4A7-FA2C-4FA0-A15A-2BDD01F1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D788B3-590F-4996-8C58-C8E0E47E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58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61" y="345587"/>
            <a:ext cx="929595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5EDC455-99F8-4E1E-84A7-688A132C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83878F-53CD-4540-BFB6-A956D54F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0B80EBDD-641F-4B26-BA93-1884EE29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536" y="1772817"/>
            <a:ext cx="8352928" cy="32403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2006601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9456" y="1196752"/>
            <a:ext cx="9937104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00CC1C24-F525-4262-A1E3-7169DB52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A02719-82B3-4411-B677-3A2BF2E6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59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7529" y="228830"/>
            <a:ext cx="852137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3AFFA34-9FDB-427B-A2F2-01B26BC7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893B43-4AAA-4700-9476-998F61FD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8DE500-F4A3-43BD-8325-8769892E53E7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3289403C-B3AC-475A-AD26-A70B95BED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664" y="1052736"/>
            <a:ext cx="5688632" cy="54718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49" y="1268760"/>
            <a:ext cx="5306268" cy="512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68" y="1217129"/>
            <a:ext cx="12072664" cy="4660143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cs typeface="ＭＳ Ｐゴシック" charset="-128"/>
              </a:rPr>
              <a:t>Linux refers to them as </a:t>
            </a:r>
            <a:r>
              <a:rPr lang="en-US" altLang="en-US" sz="2400" b="1" i="1" dirty="0">
                <a:cs typeface="ＭＳ Ｐゴシック" charset="-128"/>
              </a:rPr>
              <a:t>tasks</a:t>
            </a:r>
            <a:r>
              <a:rPr lang="en-US" altLang="en-US" sz="2400" dirty="0">
                <a:cs typeface="ＭＳ Ｐゴシック" charset="-128"/>
              </a:rPr>
              <a:t> rather than </a:t>
            </a:r>
            <a:r>
              <a:rPr lang="en-US" altLang="en-US" sz="2400" b="1" i="1" dirty="0">
                <a:cs typeface="ＭＳ Ｐゴシック" charset="-128"/>
              </a:rPr>
              <a:t>threads</a:t>
            </a:r>
            <a:endParaRPr lang="en-US" altLang="en-US" sz="24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400" dirty="0">
                <a:cs typeface="ＭＳ Ｐゴシック" charset="-128"/>
              </a:rPr>
              <a:t>Thread creation is done through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sz="2400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sz="2000" dirty="0"/>
              <a:t>Flags control behavior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sz="2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dirty="0">
                <a:cs typeface="Courier New" pitchFamily="49" charset="0"/>
              </a:rPr>
              <a:t>points to process data structures (shared or unique)</a:t>
            </a:r>
            <a:endParaRPr lang="en-US" alt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sz="2400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95" y="2924944"/>
            <a:ext cx="4152009" cy="151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A8FF885-D06F-4ED5-9446-EE620F14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34315C-B05C-48D0-8AB2-CC56E5CD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61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6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484784"/>
            <a:ext cx="11233248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3979CDFD-7C6F-4674-96CA-7BD1F864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8D8FEB-6C4B-4463-BE52-05ED893D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26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208089"/>
            <a:ext cx="11017224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sz="2400" dirty="0"/>
              <a:t> systems putting pressure on programmers, challenges include:</a:t>
            </a:r>
          </a:p>
          <a:p>
            <a:pPr lvl="1"/>
            <a:r>
              <a:rPr lang="en-US" altLang="en-US" sz="2000" b="1" dirty="0"/>
              <a:t>Dividing activities</a:t>
            </a:r>
          </a:p>
          <a:p>
            <a:pPr lvl="1"/>
            <a:r>
              <a:rPr lang="en-US" altLang="en-US" sz="2000" b="1" dirty="0"/>
              <a:t>Balance</a:t>
            </a:r>
          </a:p>
          <a:p>
            <a:pPr lvl="1"/>
            <a:r>
              <a:rPr lang="en-US" altLang="en-US" sz="2000" b="1" dirty="0"/>
              <a:t>Data splitting</a:t>
            </a:r>
          </a:p>
          <a:p>
            <a:pPr lvl="1"/>
            <a:r>
              <a:rPr lang="en-US" altLang="en-US" sz="2000" b="1" dirty="0"/>
              <a:t>Data dependency</a:t>
            </a:r>
          </a:p>
          <a:p>
            <a:pPr lvl="1"/>
            <a:r>
              <a:rPr lang="en-US" altLang="en-US" sz="2000" b="1" dirty="0"/>
              <a:t>Testing and debugging</a:t>
            </a:r>
          </a:p>
          <a:p>
            <a:r>
              <a:rPr lang="en-US" altLang="en-US" sz="2400" b="1" i="1" dirty="0"/>
              <a:t>Parallelism</a:t>
            </a:r>
            <a:r>
              <a:rPr lang="en-US" altLang="en-US" sz="2400" dirty="0"/>
              <a:t> implies a system can perform more than one task simultaneously</a:t>
            </a:r>
          </a:p>
          <a:p>
            <a:r>
              <a:rPr lang="en-US" altLang="en-US" sz="2400" b="1" i="1" dirty="0"/>
              <a:t>Concurrency</a:t>
            </a:r>
            <a:r>
              <a:rPr lang="en-US" altLang="en-US" sz="2400" dirty="0"/>
              <a:t> supports more than one task making progress</a:t>
            </a:r>
          </a:p>
          <a:p>
            <a:pPr lvl="1"/>
            <a:r>
              <a:rPr lang="en-US" altLang="en-US" sz="2000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sz="2000" dirty="0"/>
          </a:p>
          <a:p>
            <a:pPr lvl="1">
              <a:buFont typeface="Monotype Sorts" pitchFamily="-84" charset="2"/>
              <a:buNone/>
            </a:pPr>
            <a:endParaRPr lang="en-US" altLang="en-US" sz="20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B672812-8292-49CD-B386-09AB64C9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50D84B-20CC-4795-823E-EF65BDE1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326434" y="1163639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buSzPct val="110000"/>
              <a:buNone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 marL="0" indent="0">
              <a:buSzPct val="110000"/>
              <a:buNone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A650774-1A50-4D4F-8B1A-B87F7E43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/62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F2000C-96A2-451B-A13A-CA3C8D0B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29B0A6-A5B9-4F19-A482-C4080EE7DAE7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C852335-0EC9-4858-9ECF-5F787AF4F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434" y="1700808"/>
            <a:ext cx="8018038" cy="11165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4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>
            <a:extLst>
              <a:ext uri="{FF2B5EF4-FFF2-40B4-BE49-F238E27FC236}">
                <a16:creationId xmlns:a16="http://schemas.microsoft.com/office/drawing/2014/main" id="{41EC481D-2384-45A6-9EAE-ADFE9580C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623" y="3529012"/>
            <a:ext cx="5016697" cy="19162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78" y="3647590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2B2B2"/>
        </a:solidFill>
        <a:ln w="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ickley Script LET" pitchFamily="2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2B2B2"/>
        </a:solidFill>
        <a:ln w="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ickley Script LET" pitchFamily="2" charset="0"/>
            <a:ea typeface="新細明體" pitchFamily="18" charset="-12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12832</TotalTime>
  <Words>2294</Words>
  <Application>Microsoft Office PowerPoint</Application>
  <PresentationFormat>寬螢幕</PresentationFormat>
  <Paragraphs>473</Paragraphs>
  <Slides>63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7" baseType="lpstr">
      <vt:lpstr>Bickley Script LET</vt:lpstr>
      <vt:lpstr>Monotype Sorts</vt:lpstr>
      <vt:lpstr>ＭＳ Ｐゴシック</vt:lpstr>
      <vt:lpstr>ＭＳ Ｐゴシック</vt:lpstr>
      <vt:lpstr>全真中隸書</vt:lpstr>
      <vt:lpstr>新細明體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1_Default Design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簡報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RTSL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智文 薛</cp:lastModifiedBy>
  <cp:revision>664</cp:revision>
  <cp:lastPrinted>2011-11-20T14:32:55Z</cp:lastPrinted>
  <dcterms:created xsi:type="dcterms:W3CDTF">2001-12-27T10:28:16Z</dcterms:created>
  <dcterms:modified xsi:type="dcterms:W3CDTF">2020-03-24T13:27:47Z</dcterms:modified>
</cp:coreProperties>
</file>